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4" r:id="rId3"/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734211019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734211019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734211019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734211019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734211019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734211019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7342110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7342110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734211019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734211019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73421101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73421101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34211019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734211019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734211019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734211019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734211019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73421101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734211019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734211019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734211019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734211019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7342110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7342110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734211019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73421101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734211019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734211019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734211019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734211019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73421101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73421101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34211019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3421101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734211019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734211019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73421101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73421101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34211019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734211019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734211019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734211019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/>
          <p:nvPr>
            <p:ph idx="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/>
          <p:nvPr>
            <p:ph idx="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0" type="dt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6985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6985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6985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6985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6985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6985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6985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6985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4" name="Google Shape;84;p21"/>
          <p:cNvSpPr txBox="1"/>
          <p:nvPr>
            <p:ph idx="11" type="ftr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6985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6985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6985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6985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6985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6985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6985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6985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op, graphic bottom">
  <p:cSld name="CUSTOM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9" name="Google Shape;89;p2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">
  <p:cSld name="CUSTOM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29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2" name="Google Shape;152;p29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3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76" name="Google Shape;176;p31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">
    <p:bg>
      <p:bgPr>
        <a:solidFill>
          <a:srgbClr val="141414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openshift.com/container-platform/latest/welcome/index.html" TargetMode="External"/><Relationship Id="rId4" Type="http://schemas.openxmlformats.org/officeDocument/2006/relationships/hyperlink" Target="https://about.gitlab.com/" TargetMode="External"/><Relationship Id="rId5" Type="http://schemas.openxmlformats.org/officeDocument/2006/relationships/hyperlink" Target="https://www.sonatype.com/nexus-repository-sonatype" TargetMode="External"/><Relationship Id="rId6" Type="http://schemas.openxmlformats.org/officeDocument/2006/relationships/hyperlink" Target="https://jenkins.io/" TargetMode="External"/><Relationship Id="rId7" Type="http://schemas.openxmlformats.org/officeDocument/2006/relationships/hyperlink" Target="https://www.ansible.com/" TargetMode="External"/><Relationship Id="rId8" Type="http://schemas.openxmlformats.org/officeDocument/2006/relationships/hyperlink" Target="https://github.com/redhat-cop/openshift-appli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hyperlink" Target="https://brorlandi.github.io/StarWarsIntroCreator/#!/ALB6cu2iF56pHpC5NNZ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redhat-cop/openshift-applie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</a:t>
            </a:r>
            <a:r>
              <a:rPr lang="en" sz="4200"/>
              <a:t> </a:t>
            </a:r>
            <a:endParaRPr sz="4200"/>
          </a:p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Exercise 1 -</a:t>
            </a:r>
            <a:r>
              <a:rPr lang="en" sz="2600"/>
              <a:t> Introduction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8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776" y="609250"/>
            <a:ext cx="4519324" cy="37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9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50" y="723382"/>
            <a:ext cx="8006051" cy="343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50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Completed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50" y="442001"/>
            <a:ext cx="7627551" cy="40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5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1"/>
          <p:cNvSpPr txBox="1"/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Workspace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304800"/>
            <a:ext cx="8003804" cy="43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/>
          <p:nvPr>
            <p:ph type="title"/>
          </p:nvPr>
        </p:nvSpPr>
        <p:spPr>
          <a:xfrm>
            <a:off x="1012500" y="-6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Overview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3"/>
          <p:cNvSpPr txBox="1"/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Exercise Introduction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25" y="395250"/>
            <a:ext cx="8065352" cy="419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Picture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5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Objectives</a:t>
            </a:r>
            <a:endParaRPr/>
          </a:p>
        </p:txBody>
      </p:sp>
      <p:sp>
        <p:nvSpPr>
          <p:cNvPr id="359" name="Google Shape;359;p55"/>
          <p:cNvSpPr txBox="1"/>
          <p:nvPr/>
        </p:nvSpPr>
        <p:spPr>
          <a:xfrm>
            <a:off x="1196925" y="868025"/>
            <a:ext cx="7062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Setup CodeReady Workspace and OpenShift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environment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including user accounts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Access CodeReady/Che Workspace for hands-on technical exercises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initial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automation environment with Configuration-as-Code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Building initial foundation tooling to facilitate deployment and lifecycle management of a custom application which can be automated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Project Namespaces for: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CI/CD Tooling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Development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Test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an Infrastructure-as-Code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environment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for a sample DevOps deployment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56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Frameworks Used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985800" y="63955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Openshift Container Platform</a:t>
            </a:r>
            <a:r>
              <a:rPr lang="en"/>
              <a:t> </a:t>
            </a:r>
            <a:r>
              <a:rPr lang="en">
                <a:solidFill>
                  <a:srgbClr val="34495E"/>
                </a:solidFill>
              </a:rPr>
              <a:t>- Red Hat's private, on-premise cloud application deployment and hosting platform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GitLab</a:t>
            </a:r>
            <a:r>
              <a:rPr lang="en">
                <a:solidFill>
                  <a:srgbClr val="34495E"/>
                </a:solidFill>
              </a:rPr>
              <a:t> - Community driven Git server now with integrated DevOps Toolchain.</a:t>
            </a:r>
            <a:endParaRPr>
              <a:solidFill>
                <a:srgbClr val="34495E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Nexus</a:t>
            </a:r>
            <a:r>
              <a:rPr lang="en">
                <a:solidFill>
                  <a:srgbClr val="34495E"/>
                </a:solidFill>
              </a:rPr>
              <a:t> - Repository manager for storing lots of application types. Can also host </a:t>
            </a:r>
            <a:r>
              <a:rPr lang="en">
                <a:solidFill>
                  <a:srgbClr val="34495E"/>
                </a:solidFill>
                <a:highlight>
                  <a:srgbClr val="F9F9F9"/>
                </a:highlight>
              </a:rPr>
              <a:t>npm</a:t>
            </a:r>
            <a:r>
              <a:rPr lang="en">
                <a:solidFill>
                  <a:srgbClr val="34495E"/>
                </a:solidFill>
              </a:rPr>
              <a:t> and </a:t>
            </a:r>
            <a:r>
              <a:rPr lang="en">
                <a:solidFill>
                  <a:srgbClr val="34495E"/>
                </a:solidFill>
                <a:highlight>
                  <a:srgbClr val="F9F9F9"/>
                </a:highlight>
              </a:rPr>
              <a:t>Docker</a:t>
            </a:r>
            <a:r>
              <a:rPr lang="en">
                <a:solidFill>
                  <a:srgbClr val="34495E"/>
                </a:solidFill>
              </a:rPr>
              <a:t> registries.</a:t>
            </a:r>
            <a:endParaRPr>
              <a:solidFill>
                <a:srgbClr val="34495E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Jenkins</a:t>
            </a:r>
            <a:r>
              <a:rPr lang="en">
                <a:solidFill>
                  <a:srgbClr val="34495E"/>
                </a:solidFill>
              </a:rPr>
              <a:t> - OpenSource Build automation server. Highly customisable with plugins.</a:t>
            </a:r>
            <a:endParaRPr>
              <a:solidFill>
                <a:srgbClr val="34495E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Ansible</a:t>
            </a:r>
            <a:r>
              <a:rPr lang="en">
                <a:solidFill>
                  <a:srgbClr val="34495E"/>
                </a:solidFill>
              </a:rPr>
              <a:t> - IT Automation tool used to provision and manage state of cloud and physical infrastructure.</a:t>
            </a:r>
            <a:endParaRPr>
              <a:solidFill>
                <a:srgbClr val="34495E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openshift-applier</a:t>
            </a:r>
            <a:r>
              <a:rPr lang="en">
                <a:solidFill>
                  <a:srgbClr val="34495E"/>
                </a:solidFill>
              </a:rPr>
              <a:t> - used to apply OpenShift objects to an OpenShift Cluster.</a:t>
            </a:r>
            <a:endParaRPr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57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Steps (10,000’ View)</a:t>
            </a:r>
            <a:endParaRPr/>
          </a:p>
        </p:txBody>
      </p:sp>
      <p:sp>
        <p:nvSpPr>
          <p:cNvPr id="373" name="Google Shape;373;p57"/>
          <p:cNvSpPr txBox="1"/>
          <p:nvPr/>
        </p:nvSpPr>
        <p:spPr>
          <a:xfrm>
            <a:off x="761350" y="64260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Clone the repo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https://github.com/rht-labs/enablement-ci-cd</a:t>
            </a:r>
            <a:r>
              <a:rPr lang="en" sz="1150">
                <a:solidFill>
                  <a:srgbClr val="34495E"/>
                </a:solidFill>
              </a:rPr>
              <a:t> which contains the scaffold of the project. </a:t>
            </a:r>
            <a:r>
              <a:rPr i="1" lang="en" sz="1150">
                <a:solidFill>
                  <a:srgbClr val="EE0000"/>
                </a:solidFill>
              </a:rPr>
              <a:t>(Already completed for you as part of CodeReady Workspace)</a:t>
            </a:r>
            <a:endParaRPr i="1" sz="1150">
              <a:solidFill>
                <a:srgbClr val="EE0000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Create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,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&lt;your-name&gt;-dev</a:t>
            </a:r>
            <a:r>
              <a:rPr lang="en" sz="1150">
                <a:solidFill>
                  <a:srgbClr val="34495E"/>
                </a:solidFill>
              </a:rPr>
              <a:t> and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&lt;your-name&gt;-test</a:t>
            </a:r>
            <a:r>
              <a:rPr lang="en" sz="1150">
                <a:solidFill>
                  <a:srgbClr val="34495E"/>
                </a:solidFill>
              </a:rPr>
              <a:t> project namespaces using the inventory and run them with the OpenShift Applier to populate the cluster.</a:t>
            </a:r>
            <a:endParaRPr sz="1150">
              <a:solidFill>
                <a:srgbClr val="34495E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Use the templates provided to create build and deployment configs in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 project to be leveraged throughout the rest of the guided exercises.</a:t>
            </a:r>
            <a:endParaRPr sz="1150">
              <a:solidFill>
                <a:srgbClr val="34495E"/>
              </a:solidFill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Nexus</a:t>
            </a:r>
            <a:endParaRPr sz="1150">
              <a:solidFill>
                <a:srgbClr val="34495E"/>
              </a:solidFill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GitLab</a:t>
            </a:r>
            <a:endParaRPr sz="1150">
              <a:solidFill>
                <a:srgbClr val="34495E"/>
              </a:solidFill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Jenkins (using an s2i to pre-configure jenkins)</a:t>
            </a:r>
            <a:endParaRPr sz="1150">
              <a:solidFill>
                <a:srgbClr val="34495E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Commit your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enablement-ci-cd</a:t>
            </a:r>
            <a:r>
              <a:rPr lang="en" sz="1150">
                <a:solidFill>
                  <a:srgbClr val="34495E"/>
                </a:solidFill>
              </a:rPr>
              <a:t> repository to the GitLab Instance you've created.</a:t>
            </a:r>
            <a:endParaRPr sz="1150">
              <a:solidFill>
                <a:srgbClr val="34495E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Burn it all down and re-apply your inventory proving config-as-code works.</a:t>
            </a:r>
            <a:endParaRPr sz="1150">
              <a:solidFill>
                <a:srgbClr val="34495E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Lab Setup and Access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How to setup your account and access CodeReady Workspaces and the OpenShift Environment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Codeready Workspaces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Accessing and understanding CodeReady Workspaces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Exercise Introduction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Introduction to the technical exercise and what is to be accomplished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Hands-On Exercises</a:t>
            </a:r>
            <a:endParaRPr sz="12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Jenkins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Nexus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Gitlab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Ansible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Eclipse Che (CodeReady Workspace)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OpenShift Applier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204899"/>
            <a:ext cx="7340750" cy="36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8"/>
          <p:cNvSpPr txBox="1"/>
          <p:nvPr/>
        </p:nvSpPr>
        <p:spPr>
          <a:xfrm>
            <a:off x="3249125" y="3907600"/>
            <a:ext cx="3387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Exercise 1 - Introduction Crawl</a:t>
            </a:r>
            <a:endParaRPr sz="1300">
              <a:solidFill>
                <a:srgbClr val="5E5E5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59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9"/>
          <p:cNvSpPr txBox="1"/>
          <p:nvPr>
            <p:ph type="title"/>
          </p:nvPr>
        </p:nvSpPr>
        <p:spPr>
          <a:xfrm>
            <a:off x="3766331" y="1334250"/>
            <a:ext cx="47262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What is this exercise about?</a:t>
            </a:r>
            <a:endParaRPr b="1" sz="2200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0"/>
          <p:cNvSpPr txBox="1"/>
          <p:nvPr/>
        </p:nvSpPr>
        <p:spPr>
          <a:xfrm>
            <a:off x="455552" y="1112025"/>
            <a:ext cx="82329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41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858585"/>
                </a:solidFill>
              </a:rPr>
              <a:t>This exercise is all about automation and </a:t>
            </a:r>
            <a:r>
              <a:rPr b="1" lang="en" sz="1200">
                <a:solidFill>
                  <a:srgbClr val="858585"/>
                </a:solidFill>
              </a:rPr>
              <a:t>configuration-as-code</a:t>
            </a:r>
            <a:r>
              <a:rPr lang="en" sz="1200">
                <a:solidFill>
                  <a:srgbClr val="858585"/>
                </a:solidFill>
              </a:rPr>
              <a:t>.</a:t>
            </a:r>
            <a:endParaRPr sz="1200"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58585"/>
              </a:solidFill>
            </a:endParaRPr>
          </a:p>
          <a:p>
            <a:pPr indent="-241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858585"/>
                </a:solidFill>
              </a:rPr>
              <a:t>This exercise is aimed at the creation of the supporting tooling that will be used to support the rest of the exercises </a:t>
            </a:r>
            <a:r>
              <a:rPr b="1" lang="en" sz="1200" u="sng">
                <a:solidFill>
                  <a:srgbClr val="858585"/>
                </a:solidFill>
              </a:rPr>
              <a:t>using code.</a:t>
            </a:r>
            <a:r>
              <a:rPr lang="en" sz="1200">
                <a:solidFill>
                  <a:srgbClr val="858585"/>
                </a:solidFill>
              </a:rPr>
              <a:t> </a:t>
            </a:r>
            <a:endParaRPr sz="1200"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58585"/>
              </a:solidFill>
            </a:endParaRPr>
          </a:p>
          <a:p>
            <a:pPr indent="-241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858585"/>
                </a:solidFill>
              </a:rPr>
              <a:t>The high level goal is to create a collection of project namespaces and populate them with Git, Jenkins &amp; Nexus </a:t>
            </a:r>
            <a:r>
              <a:rPr b="1" lang="en" sz="1200" u="sng">
                <a:solidFill>
                  <a:srgbClr val="858585"/>
                </a:solidFill>
              </a:rPr>
              <a:t>using code.</a:t>
            </a:r>
            <a:endParaRPr b="1" sz="1200" u="sng"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rgbClr val="858585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Char char="●"/>
            </a:pPr>
            <a:r>
              <a:rPr lang="en" sz="1200">
                <a:solidFill>
                  <a:srgbClr val="858585"/>
                </a:solidFill>
              </a:rPr>
              <a:t>As a learner, you will be able to:</a:t>
            </a:r>
            <a:endParaRPr sz="1200"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58585"/>
              </a:solidFill>
            </a:endParaRPr>
          </a:p>
          <a:p>
            <a:pPr indent="-3048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" sz="1200">
                <a:solidFill>
                  <a:srgbClr val="858585"/>
                </a:solidFill>
              </a:rPr>
              <a:t>Run the </a:t>
            </a:r>
            <a:r>
              <a:rPr b="1"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openshift-applier</a:t>
            </a:r>
            <a:r>
              <a:rPr lang="en" sz="1200">
                <a:solidFill>
                  <a:srgbClr val="858585"/>
                </a:solidFill>
              </a:rPr>
              <a:t> to automate creating cluster content</a:t>
            </a:r>
            <a:endParaRPr sz="1200">
              <a:solidFill>
                <a:srgbClr val="858585"/>
              </a:solidFill>
            </a:endParaRPr>
          </a:p>
          <a:p>
            <a:pPr indent="-3048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" sz="1200">
                <a:solidFill>
                  <a:srgbClr val="858585"/>
                </a:solidFill>
              </a:rPr>
              <a:t>Create and admin project namespaces in OpenShift</a:t>
            </a:r>
            <a:endParaRPr sz="1200">
              <a:solidFill>
                <a:srgbClr val="858585"/>
              </a:solidFill>
            </a:endParaRPr>
          </a:p>
          <a:p>
            <a:pPr indent="-3048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" sz="1200">
                <a:solidFill>
                  <a:srgbClr val="858585"/>
                </a:solidFill>
              </a:rPr>
              <a:t>Deploy commonly used applications to support the development process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722450" y="303600"/>
            <a:ext cx="79902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Why is automation important and how does it help?</a:t>
            </a:r>
            <a:endParaRPr b="1" sz="2200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1"/>
          <p:cNvSpPr txBox="1"/>
          <p:nvPr/>
        </p:nvSpPr>
        <p:spPr>
          <a:xfrm>
            <a:off x="455552" y="1112025"/>
            <a:ext cx="8232900" cy="16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Assurance - Prevents unwanted config changes from people making arbitrary changes to environments. No more Snowflake servers!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Traceability - Commiting </a:t>
            </a:r>
            <a:r>
              <a:rPr b="1" lang="en">
                <a:solidFill>
                  <a:schemeClr val="dk1"/>
                </a:solidFill>
              </a:rPr>
              <a:t>configuration-as-code</a:t>
            </a:r>
            <a:r>
              <a:rPr lang="en">
                <a:solidFill>
                  <a:schemeClr val="dk1"/>
                </a:solidFill>
              </a:rPr>
              <a:t> means a user has approved and changes can be tracked.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Phoenix Server -  Burn it all to the ground and bring it back; exactly the way it was!</a:t>
            </a:r>
            <a:endParaRPr sz="1200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Hands-On Exercises</a:t>
            </a:r>
            <a:endParaRPr/>
          </a:p>
        </p:txBody>
      </p:sp>
      <p:sp>
        <p:nvSpPr>
          <p:cNvPr id="405" name="Google Shape;405;p62"/>
          <p:cNvSpPr txBox="1"/>
          <p:nvPr/>
        </p:nvSpPr>
        <p:spPr>
          <a:xfrm>
            <a:off x="2901581" y="1446300"/>
            <a:ext cx="30984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54000" lvl="0" marL="342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Infrastructure-as-Code (Gitlab)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254000" lvl="0" marL="342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Pipelines (Jenkins)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254000" lvl="0" marL="342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Containers and Orchestration (OpenShift)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254000" lvl="0" marL="342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Container Registries (Nexus)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254000" lvl="0" marL="342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Automation (Ansible)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254000" lvl="0" marL="342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Local development environment (CodeReady Workspace)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254000" lvl="0" marL="342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… and more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3363845" y="1029450"/>
            <a:ext cx="21741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Hands-On Activities</a:t>
            </a:r>
            <a:endParaRPr b="1" sz="14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412" name="Google Shape;412;p63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13" name="Google Shape;413;p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63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/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Setup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42"/>
          <p:cNvSpPr txBox="1"/>
          <p:nvPr>
            <p:ph type="title"/>
          </p:nvPr>
        </p:nvSpPr>
        <p:spPr>
          <a:xfrm>
            <a:off x="1061050" y="717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Account Setup</a:t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324" y="431200"/>
            <a:ext cx="7201823" cy="40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25" y="431300"/>
            <a:ext cx="5929001" cy="405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>
            <p:ph type="title"/>
          </p:nvPr>
        </p:nvSpPr>
        <p:spPr>
          <a:xfrm>
            <a:off x="1061050" y="717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25" y="678347"/>
            <a:ext cx="6338974" cy="36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>
            <p:ph type="title"/>
          </p:nvPr>
        </p:nvSpPr>
        <p:spPr>
          <a:xfrm>
            <a:off x="1061050" y="717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5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702701"/>
            <a:ext cx="6613950" cy="35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6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50" y="847775"/>
            <a:ext cx="8621475" cy="31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7"/>
          <p:cNvSpPr txBox="1"/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900" y="474450"/>
            <a:ext cx="3898426" cy="4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